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65" r:id="rId2"/>
    <p:sldId id="268" r:id="rId3"/>
    <p:sldId id="302" r:id="rId4"/>
    <p:sldId id="297" r:id="rId5"/>
    <p:sldId id="301" r:id="rId6"/>
    <p:sldId id="270" r:id="rId7"/>
    <p:sldId id="282" r:id="rId8"/>
    <p:sldId id="298" r:id="rId9"/>
    <p:sldId id="300" r:id="rId10"/>
    <p:sldId id="288" r:id="rId11"/>
    <p:sldId id="303" r:id="rId12"/>
    <p:sldId id="294" r:id="rId13"/>
    <p:sldId id="283" r:id="rId14"/>
    <p:sldId id="274" r:id="rId15"/>
  </p:sldIdLst>
  <p:sldSz cx="9144000" cy="6858000" type="screen4x3"/>
  <p:notesSz cx="6669088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BB4548"/>
    <a:srgbClr val="66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1" autoAdjust="0"/>
    <p:restoredTop sz="94675" autoAdjust="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4837" tIns="47419" rIns="94837" bIns="4741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4837" tIns="47419" rIns="94837" bIns="4741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ECAA0C7-04AC-452A-93CE-6529D033D17E}" type="datetimeFigureOut">
              <a:rPr lang="en-US"/>
              <a:pPr>
                <a:defRPr/>
              </a:pPr>
              <a:t>7/15/2011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37" tIns="47419" rIns="94837" bIns="4741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4837" tIns="47419" rIns="94837" bIns="4741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4837" tIns="47419" rIns="94837" bIns="4741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4837" tIns="47419" rIns="94837" bIns="4741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46D58A9-30B3-433C-AEA6-B1E7356A6E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C74051-7C4F-4477-AB30-FBF002E9E79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6D58A9-30B3-433C-AEA6-B1E7356A6ED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6D58A9-30B3-433C-AEA6-B1E7356A6ED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6D58A9-30B3-433C-AEA6-B1E7356A6ED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6D58A9-30B3-433C-AEA6-B1E7356A6ED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6D58A9-30B3-433C-AEA6-B1E7356A6ED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0B394D7-AA03-47DA-BE4C-CC5489BD227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0B394D7-AA03-47DA-BE4C-CC5489BD227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401AA6-EA1D-4844-BCCC-DDA5921BBF8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0B394D7-AA03-47DA-BE4C-CC5489BD227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401AA6-EA1D-4844-BCCC-DDA5921BBF8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6D58A9-30B3-433C-AEA6-B1E7356A6ED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6D58A9-30B3-433C-AEA6-B1E7356A6ED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6D58A9-30B3-433C-AEA6-B1E7356A6ED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9A720-3E86-4FAB-9000-8A74CD79E0D3}" type="datetime1">
              <a:rPr lang="en-US" smtClean="0"/>
              <a:pPr>
                <a:defRPr/>
              </a:pPr>
              <a:t>7/15/2011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61563A-7DCB-4072-B0D9-B11AD5FAB1E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90E65D-326B-40A7-ADA9-C08C1C7EFB44}" type="datetime1">
              <a:rPr lang="en-US" smtClean="0"/>
              <a:pPr>
                <a:defRPr/>
              </a:pPr>
              <a:t>7/15/2011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FF4E94-0D64-4F5D-8E66-C24A4EAF584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2F4BD5-342E-45F2-9912-8EC7AF12315F}" type="datetime1">
              <a:rPr lang="en-US" smtClean="0"/>
              <a:pPr>
                <a:defRPr/>
              </a:pPr>
              <a:t>7/15/2011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9750FE-7347-42ED-A840-D068726A50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96D112-6E3E-4E2D-AB67-5288F8218403}" type="datetime1">
              <a:rPr lang="en-US" smtClean="0"/>
              <a:pPr>
                <a:defRPr/>
              </a:pPr>
              <a:t>7/15/2011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BB62DB-0F1C-4E4D-ADF1-06C3BED215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413C50-6CCE-4B7C-9C54-2DA6EDAA12B4}" type="datetime1">
              <a:rPr lang="en-US" smtClean="0"/>
              <a:pPr>
                <a:defRPr/>
              </a:pPr>
              <a:t>7/15/2011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78FE69-8BC9-4CB3-9D0F-982AF63F211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C76F9C-1356-418C-9B1C-9F7AA54628F4}" type="datetime1">
              <a:rPr lang="en-US" smtClean="0"/>
              <a:pPr>
                <a:defRPr/>
              </a:pPr>
              <a:t>7/15/2011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8DFEA4-B415-44C4-8E19-8FA885C421C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0FE7C4-1772-4466-A7B6-53A644670E7B}" type="datetime1">
              <a:rPr lang="en-US" smtClean="0"/>
              <a:pPr>
                <a:defRPr/>
              </a:pPr>
              <a:t>7/15/2011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F976FA-E291-48E8-92FC-4BD867EB852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F98FB1-FD7D-4BCC-9F8A-8DD9374C6398}" type="datetime1">
              <a:rPr lang="en-US" smtClean="0"/>
              <a:pPr>
                <a:defRPr/>
              </a:pPr>
              <a:t>7/15/2011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43FC0F-B271-4939-9117-CA35F222619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4D4886-4F59-41DA-81F5-4DBB95E59ACF}" type="datetime1">
              <a:rPr lang="en-US" smtClean="0"/>
              <a:pPr>
                <a:defRPr/>
              </a:pPr>
              <a:t>7/15/2011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E8707A-83CD-43C7-A9F3-825EC3036BA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A31E99-B126-4BDA-B152-BA084A03F826}" type="datetime1">
              <a:rPr lang="en-US" smtClean="0"/>
              <a:pPr>
                <a:defRPr/>
              </a:pPr>
              <a:t>7/15/2011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219B83-9BC9-4412-912B-3F80022279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AFD0A6-3A0C-41B1-96A9-324DF68D85F1}" type="datetime1">
              <a:rPr lang="en-US" smtClean="0"/>
              <a:pPr>
                <a:defRPr/>
              </a:pPr>
              <a:t>7/15/2011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663806-F75D-4158-83E4-E6E9AA10780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B0228DF-3344-484B-B86C-3D3F7790B289}" type="datetime1">
              <a:rPr lang="en-US" smtClean="0"/>
              <a:pPr>
                <a:defRPr/>
              </a:pPr>
              <a:t>7/15/2011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7C2C230-C707-4478-9CA7-864FA56DB5B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7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2.jpe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329642" cy="585791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sz="40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sr-Latn-CS" sz="40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sr-Latn-CS" sz="40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sr-Latn-CS" sz="40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b="1" i="1" dirty="0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Круглый стол по вопросам благоприятных технологий для климата и озона в холодильном деле и кондиционировании воздуха</a:t>
            </a:r>
            <a:r>
              <a:rPr lang="sr-Latn-CS" sz="3100" b="1" i="1" dirty="0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10-11</a:t>
            </a:r>
            <a:r>
              <a:rPr lang="en-US" sz="3100" b="1" i="1" dirty="0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100" b="1" i="1" dirty="0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Мая</a:t>
            </a:r>
            <a:r>
              <a:rPr lang="sr-Latn-CS" sz="3100" b="1" i="1" dirty="0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2011 </a:t>
            </a:r>
            <a:r>
              <a:rPr lang="ru-RU" sz="3100" b="1" i="1" dirty="0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БЕЛГРАД</a:t>
            </a:r>
            <a:r>
              <a:rPr lang="sr-Latn-CS" sz="3100" b="1" i="1" dirty="0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ru-RU" sz="3100" b="1" i="1" dirty="0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СЕРБИЯ</a:t>
            </a:r>
            <a:r>
              <a:rPr lang="sr-Latn-CS" sz="3100" b="1" i="1" dirty="0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sr-Latn-CS" sz="3100" b="1" i="1" dirty="0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sr-Latn-CS" sz="27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sr-Latn-CS" sz="27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sr-Latn-CS" sz="27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sr-Latn-CS" sz="27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1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Название презентации</a:t>
            </a:r>
            <a:r>
              <a:rPr lang="sr-Latn-CS" sz="31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“</a:t>
            </a:r>
            <a:r>
              <a:rPr lang="ru-RU" sz="31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Применение</a:t>
            </a:r>
            <a:r>
              <a:rPr lang="en-US" sz="31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CO</a:t>
            </a:r>
            <a:r>
              <a:rPr lang="en-US" sz="27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en-US" sz="31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1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холодильных системах в Сербии</a:t>
            </a:r>
            <a:r>
              <a:rPr lang="sr-Latn-CS" sz="31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”</a:t>
            </a:r>
            <a:br>
              <a:rPr lang="sr-Latn-CS" sz="31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sr-Latn-CS" sz="27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sr-Latn-CS" sz="27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27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r>
              <a:rPr lang="sr-Latn-CS" sz="27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sr-Latn-CS" sz="27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sr-Latn-CS" sz="27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				</a:t>
            </a:r>
            <a:r>
              <a:rPr lang="sr-Latn-CS" sz="2700" b="1" i="1" dirty="0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</a:t>
            </a:r>
            <a:r>
              <a:rPr lang="ru-RU" sz="2700" b="1" i="1" dirty="0" err="1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Соко</a:t>
            </a:r>
            <a:r>
              <a:rPr lang="ru-RU" sz="2700" b="1" i="1" dirty="0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700" b="1" i="1" dirty="0" err="1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Инжениринг</a:t>
            </a:r>
            <a:r>
              <a:rPr lang="sr-Latn-CS" sz="2700" b="1" i="1" dirty="0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” </a:t>
            </a:r>
            <a:br>
              <a:rPr lang="sr-Latn-CS" sz="2700" b="1" i="1" dirty="0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sr-Latn-CS" sz="2700" b="1" i="1" dirty="0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	</a:t>
            </a:r>
            <a:r>
              <a:rPr lang="ru-RU" sz="2700" b="1" i="1" dirty="0" err="1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Вукович</a:t>
            </a:r>
            <a:r>
              <a:rPr lang="ru-RU" sz="2700" b="1" i="1" dirty="0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700" b="1" i="1" dirty="0" err="1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Зелка</a:t>
            </a:r>
            <a:r>
              <a:rPr lang="sr-Latn-CS" sz="27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sr-Latn-CS" sz="27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sr-Latn-CS" sz="27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sr-Latn-CS" sz="27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n-US" sz="2700" b="1" i="1" dirty="0">
              <a:ln w="50800"/>
              <a:solidFill>
                <a:schemeClr val="bg1">
                  <a:shade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57232"/>
          </a:xfrm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Каскадная система </a:t>
            </a:r>
            <a:r>
              <a:rPr lang="sr-Latn-CS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R134a</a:t>
            </a:r>
            <a:r>
              <a:rPr lang="en-GB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/CO</a:t>
            </a:r>
            <a:r>
              <a:rPr lang="en-GB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en-GB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для супермаркетов</a:t>
            </a:r>
            <a:endParaRPr lang="en-GB" sz="2800" b="1" dirty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071546"/>
            <a:ext cx="6405577" cy="49977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3" y="752475"/>
            <a:ext cx="6643734" cy="601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57232"/>
          </a:xfrm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Каскадная система </a:t>
            </a:r>
            <a:r>
              <a:rPr lang="sr-Latn-CS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R134a</a:t>
            </a:r>
            <a:r>
              <a:rPr lang="en-GB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/CO</a:t>
            </a:r>
            <a:r>
              <a:rPr lang="en-GB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en-GB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для супермаркетов</a:t>
            </a:r>
            <a:endParaRPr lang="en-GB" sz="2800" b="1" dirty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Сравнение каскадной системы с </a:t>
            </a:r>
            <a:r>
              <a:rPr lang="sr-Latn-CS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R134a</a:t>
            </a:r>
            <a:r>
              <a:rPr lang="en-US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/CO2</a:t>
            </a:r>
            <a:r>
              <a:rPr lang="ru-RU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и системы с прямым расширением фреона </a:t>
            </a:r>
            <a:r>
              <a:rPr lang="en-US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R404a</a:t>
            </a:r>
            <a:endParaRPr lang="en-GB" sz="2800" b="1" i="1" dirty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57224" y="1428736"/>
            <a:ext cx="7143800" cy="5139869"/>
          </a:xfrm>
          <a:prstGeom prst="rect">
            <a:avLst/>
          </a:prstGeom>
          <a:effectLst/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endParaRPr lang="sr-Latn-CS" sz="1600" b="1" i="1" dirty="0" smtClean="0">
              <a:ln w="50800"/>
              <a:solidFill>
                <a:schemeClr val="bg1">
                  <a:shade val="50000"/>
                </a:schemeClr>
              </a:solidFill>
              <a:cs typeface="Arial" charset="0"/>
            </a:endParaRPr>
          </a:p>
          <a:p>
            <a:pPr>
              <a:buFont typeface="Wingdings 2" pitchFamily="18" charset="2"/>
              <a:buBlip>
                <a:blip r:embed="rId3"/>
              </a:buBlip>
              <a:defRPr/>
            </a:pPr>
            <a:r>
              <a:rPr lang="sr-Latn-CS" sz="2400" b="1" i="1" dirty="0" smtClean="0">
                <a:ln w="50800"/>
                <a:solidFill>
                  <a:schemeClr val="bg1">
                    <a:shade val="50000"/>
                  </a:schemeClr>
                </a:solidFill>
                <a:cs typeface="Arial" charset="0"/>
              </a:rPr>
              <a:t> 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Экономия энергии</a:t>
            </a:r>
            <a:r>
              <a:rPr lang="en-US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 </a:t>
            </a:r>
            <a:r>
              <a:rPr lang="ru-RU" sz="2400" b="1" i="1" dirty="0" smtClean="0">
                <a:ln w="50800"/>
                <a:solidFill>
                  <a:schemeClr val="accent4">
                    <a:lumMod val="75000"/>
                  </a:schemeClr>
                </a:solidFill>
                <a:cs typeface="Arial" charset="0"/>
              </a:rPr>
              <a:t>по сравнению с системой охлаждения с прямым расширением фреона 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 </a:t>
            </a:r>
            <a:r>
              <a:rPr lang="en-US" sz="2400" b="1" i="1" dirty="0" smtClean="0">
                <a:ln w="50800"/>
                <a:solidFill>
                  <a:schemeClr val="accent4">
                    <a:lumMod val="75000"/>
                  </a:schemeClr>
                </a:solidFill>
                <a:cs typeface="Arial" charset="0"/>
              </a:rPr>
              <a:t>R404a</a:t>
            </a:r>
            <a:r>
              <a:rPr lang="ru-RU" sz="2400" b="1" i="1" dirty="0" smtClean="0">
                <a:ln w="50800"/>
                <a:solidFill>
                  <a:schemeClr val="accent4">
                    <a:lumMod val="75000"/>
                  </a:schemeClr>
                </a:solidFill>
                <a:cs typeface="Arial" charset="0"/>
              </a:rPr>
              <a:t>: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 11-15%.</a:t>
            </a:r>
            <a:r>
              <a:rPr lang="en-US" sz="2400" b="1" i="1" dirty="0" smtClean="0">
                <a:ln w="50800"/>
                <a:solidFill>
                  <a:schemeClr val="accent4">
                    <a:lumMod val="75000"/>
                  </a:schemeClr>
                </a:solidFill>
                <a:cs typeface="Arial" charset="0"/>
              </a:rPr>
              <a:t> </a:t>
            </a:r>
            <a:r>
              <a:rPr lang="en-US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%</a:t>
            </a:r>
            <a:r>
              <a:rPr lang="sr-Latn-CS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.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 </a:t>
            </a:r>
            <a:endParaRPr lang="sr-Latn-CS" sz="2400" b="1" i="1" dirty="0" smtClean="0">
              <a:ln w="50800"/>
              <a:solidFill>
                <a:srgbClr val="002060"/>
              </a:solidFill>
              <a:cs typeface="Arial" charset="0"/>
            </a:endParaRPr>
          </a:p>
          <a:p>
            <a:pPr>
              <a:defRPr/>
            </a:pPr>
            <a:endParaRPr lang="sr-Latn-CS" sz="2400" b="1" i="1" dirty="0" smtClean="0">
              <a:ln w="50800"/>
              <a:solidFill>
                <a:schemeClr val="bg1">
                  <a:shade val="50000"/>
                </a:schemeClr>
              </a:solidFill>
              <a:cs typeface="Arial" charset="0"/>
            </a:endParaRPr>
          </a:p>
          <a:p>
            <a:pPr>
              <a:buFont typeface="Wingdings 2" pitchFamily="18" charset="2"/>
              <a:buBlip>
                <a:blip r:embed="rId3"/>
              </a:buBlip>
              <a:defRPr/>
            </a:pPr>
            <a:r>
              <a:rPr lang="ru-RU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Более высокие инвестиционные затраты </a:t>
            </a:r>
            <a:r>
              <a:rPr lang="ru-RU" sz="2400" b="1" i="1" dirty="0" smtClean="0">
                <a:ln w="50800"/>
                <a:solidFill>
                  <a:schemeClr val="accent4">
                    <a:lumMod val="75000"/>
                  </a:schemeClr>
                </a:solidFill>
                <a:cs typeface="Arial" charset="0"/>
              </a:rPr>
              <a:t>по сравнению с системой охлаждения с прямым расширением фреона 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 </a:t>
            </a:r>
            <a:r>
              <a:rPr lang="en-US" sz="2400" b="1" i="1" dirty="0" smtClean="0">
                <a:ln w="50800"/>
                <a:solidFill>
                  <a:schemeClr val="accent4">
                    <a:lumMod val="75000"/>
                  </a:schemeClr>
                </a:solidFill>
                <a:cs typeface="Arial" charset="0"/>
              </a:rPr>
              <a:t>R404a</a:t>
            </a:r>
            <a:r>
              <a:rPr lang="ru-RU" sz="2400" b="1" i="1" dirty="0" smtClean="0">
                <a:ln w="50800"/>
                <a:solidFill>
                  <a:schemeClr val="accent4">
                    <a:lumMod val="75000"/>
                  </a:schemeClr>
                </a:solidFill>
                <a:cs typeface="Arial" charset="0"/>
              </a:rPr>
              <a:t>:</a:t>
            </a:r>
            <a:r>
              <a:rPr lang="en-US" sz="2400" b="1" i="1" dirty="0" smtClean="0">
                <a:ln w="50800"/>
                <a:solidFill>
                  <a:schemeClr val="accent4">
                    <a:lumMod val="75000"/>
                  </a:schemeClr>
                </a:solidFill>
                <a:cs typeface="Arial" charset="0"/>
              </a:rPr>
              <a:t> </a:t>
            </a:r>
            <a:r>
              <a:rPr lang="en-US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20%</a:t>
            </a:r>
            <a:r>
              <a:rPr lang="sr-Latn-CS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.</a:t>
            </a:r>
          </a:p>
          <a:p>
            <a:pPr>
              <a:defRPr/>
            </a:pPr>
            <a:endParaRPr lang="sr-Latn-CS" sz="2400" b="1" i="1" dirty="0" smtClean="0">
              <a:ln w="50800"/>
              <a:solidFill>
                <a:schemeClr val="bg1">
                  <a:shade val="50000"/>
                </a:schemeClr>
              </a:solidFill>
              <a:cs typeface="Arial" charset="0"/>
            </a:endParaRPr>
          </a:p>
          <a:p>
            <a:pPr>
              <a:buFont typeface="Wingdings 2" pitchFamily="18" charset="2"/>
              <a:buBlip>
                <a:blip r:embed="rId3"/>
              </a:buBlip>
              <a:defRPr/>
            </a:pPr>
            <a:r>
              <a:rPr lang="ru-RU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Снижение затрат на обслуживание </a:t>
            </a:r>
            <a:r>
              <a:rPr lang="ru-RU" sz="2400" b="1" i="1" dirty="0" smtClean="0">
                <a:ln w="50800"/>
                <a:solidFill>
                  <a:schemeClr val="accent4">
                    <a:lumMod val="75000"/>
                  </a:schemeClr>
                </a:solidFill>
                <a:cs typeface="Arial" charset="0"/>
              </a:rPr>
              <a:t>за счёт низких цен на СО2</a:t>
            </a:r>
            <a:r>
              <a:rPr lang="sr-Latn-CS" sz="2400" b="1" i="1" dirty="0" smtClean="0">
                <a:ln w="50800"/>
                <a:solidFill>
                  <a:schemeClr val="accent4">
                    <a:lumMod val="75000"/>
                  </a:schemeClr>
                </a:solidFill>
                <a:cs typeface="Arial" charset="0"/>
              </a:rPr>
              <a:t>.</a:t>
            </a:r>
          </a:p>
          <a:p>
            <a:pPr>
              <a:buFont typeface="Wingdings 2" pitchFamily="18" charset="2"/>
              <a:buBlip>
                <a:blip r:embed="rId3"/>
              </a:buBlip>
              <a:defRPr/>
            </a:pPr>
            <a:endParaRPr lang="sr-Latn-CS" sz="2400" b="1" i="1" dirty="0" smtClean="0">
              <a:ln w="50800"/>
              <a:solidFill>
                <a:schemeClr val="bg1">
                  <a:shade val="50000"/>
                </a:schemeClr>
              </a:solidFill>
              <a:cs typeface="Arial" charset="0"/>
            </a:endParaRPr>
          </a:p>
          <a:p>
            <a:pPr>
              <a:buFont typeface="Wingdings 2" pitchFamily="18" charset="2"/>
              <a:buBlip>
                <a:blip r:embed="rId3"/>
              </a:buBlip>
              <a:defRPr/>
            </a:pPr>
            <a:r>
              <a:rPr lang="sr-Latn-CS" sz="2400" b="1" i="1" dirty="0" smtClean="0">
                <a:ln w="50800"/>
                <a:solidFill>
                  <a:schemeClr val="bg1">
                    <a:shade val="50000"/>
                  </a:schemeClr>
                </a:solidFill>
                <a:cs typeface="Arial" charset="0"/>
              </a:rPr>
              <a:t> 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Ниже фактора</a:t>
            </a:r>
            <a:r>
              <a:rPr lang="sr-Latn-CS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 TEWI.</a:t>
            </a:r>
          </a:p>
          <a:p>
            <a:pPr>
              <a:defRPr/>
            </a:pPr>
            <a:endParaRPr lang="en-GB" sz="2400" b="1" i="1" dirty="0" smtClean="0">
              <a:ln w="50800"/>
              <a:solidFill>
                <a:schemeClr val="bg1">
                  <a:shade val="50000"/>
                </a:schemeClr>
              </a:solidFill>
              <a:cs typeface="Arial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5786454"/>
            <a:ext cx="8229600" cy="582594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0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Сравнение размеров труб для различных систем охлаждения</a:t>
            </a:r>
            <a:endParaRPr lang="en-GB" sz="2000" b="1" i="1" dirty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28596" y="2786058"/>
          <a:ext cx="8229600" cy="2804160"/>
        </p:xfrm>
        <a:graphic>
          <a:graphicData uri="http://schemas.openxmlformats.org/drawingml/2006/table">
            <a:tbl>
              <a:tblPr firstRow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900486"/>
                <a:gridCol w="2000264"/>
                <a:gridCol w="2328850"/>
              </a:tblGrid>
              <a:tr h="650967">
                <a:tc>
                  <a:txBody>
                    <a:bodyPr/>
                    <a:lstStyle/>
                    <a:p>
                      <a:r>
                        <a:rPr lang="sr-Latn-CS" sz="2000" b="1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NT </a:t>
                      </a:r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система охлаждения</a:t>
                      </a:r>
                      <a:r>
                        <a:rPr lang="sr-Latn-CS" sz="2000" b="1" i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: </a:t>
                      </a:r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мощность</a:t>
                      </a:r>
                      <a:r>
                        <a:rPr lang="sr-Latn-CS" sz="2000" b="1" i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sr-Latn-CS" sz="2000" b="1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100</a:t>
                      </a:r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кВт</a:t>
                      </a:r>
                      <a:r>
                        <a:rPr lang="sr-Latn-CS" sz="2000" b="1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2000" b="1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en-GB" sz="20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Всасывание/обратный трубопровод</a:t>
                      </a:r>
                      <a:endParaRPr lang="en-GB" sz="20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жидкость</a:t>
                      </a:r>
                      <a:r>
                        <a:rPr lang="en-US" sz="2000" b="1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/</a:t>
                      </a:r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распределение труб</a:t>
                      </a:r>
                      <a:endParaRPr lang="en-GB" sz="20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367938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Прямое расширение </a:t>
                      </a:r>
                      <a:r>
                        <a:rPr lang="sr-Latn-CS" sz="2000" b="1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R404a</a:t>
                      </a:r>
                      <a:endParaRPr lang="en-GB" sz="20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Ø</a:t>
                      </a:r>
                      <a:r>
                        <a:rPr lang="sr-Latn-CS" sz="20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76</a:t>
                      </a:r>
                      <a:endParaRPr lang="en-GB" sz="20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Ø</a:t>
                      </a:r>
                      <a:r>
                        <a:rPr lang="sr-Latn-CS" sz="20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35</a:t>
                      </a:r>
                      <a:endParaRPr lang="en-GB" sz="20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650967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Непрямое охлаждение с</a:t>
                      </a:r>
                      <a:r>
                        <a:rPr lang="ru-RU" sz="2000" b="1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вторичным хладагентом</a:t>
                      </a:r>
                      <a:endParaRPr lang="en-GB" sz="20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Ø</a:t>
                      </a:r>
                      <a:r>
                        <a:rPr lang="sr-Latn-CS" sz="20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76</a:t>
                      </a:r>
                      <a:endParaRPr lang="en-GB" sz="20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Ø</a:t>
                      </a:r>
                      <a:r>
                        <a:rPr lang="sr-Latn-CS" sz="20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76</a:t>
                      </a:r>
                      <a:endParaRPr lang="en-GB" sz="20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endParaRPr lang="en-GB" sz="20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650967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Прямое расширение </a:t>
                      </a:r>
                      <a:r>
                        <a:rPr lang="sr-Latn-CS" sz="2000" b="1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</a:t>
                      </a:r>
                      <a:r>
                        <a:rPr lang="sr-Latn-CS" sz="1800" b="1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en-GB" sz="20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Ø</a:t>
                      </a:r>
                      <a:r>
                        <a:rPr lang="sr-Latn-CS" sz="20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42</a:t>
                      </a:r>
                      <a:endParaRPr lang="en-GB" sz="20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endParaRPr lang="en-GB" sz="20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Ø</a:t>
                      </a:r>
                      <a:r>
                        <a:rPr lang="sr-Latn-CS" sz="20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22</a:t>
                      </a:r>
                      <a:endParaRPr lang="en-GB" sz="20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endParaRPr lang="en-GB" sz="20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785786" y="714356"/>
            <a:ext cx="7858180" cy="190821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sr-Latn-CS" b="1" i="1" dirty="0" smtClean="0">
                <a:ln w="50800"/>
                <a:solidFill>
                  <a:schemeClr val="bg1">
                    <a:shade val="50000"/>
                  </a:schemeClr>
                </a:solidFill>
                <a:cs typeface="Arial" charset="0"/>
              </a:rPr>
              <a:t> </a:t>
            </a:r>
            <a:endParaRPr lang="en-US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>
              <a:buFont typeface="Wingdings 2" pitchFamily="18" charset="2"/>
              <a:buBlip>
                <a:blip r:embed="rId4"/>
              </a:buBlip>
              <a:defRPr/>
            </a:pPr>
            <a:r>
              <a:rPr lang="ru-RU" sz="20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Разработка систем охлаждения с СО2 во всём мире и массовое производство компонентов для системы СО2</a:t>
            </a:r>
            <a:r>
              <a:rPr lang="sr-Latn-CS" sz="20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.</a:t>
            </a:r>
          </a:p>
          <a:p>
            <a:pPr>
              <a:defRPr/>
            </a:pPr>
            <a:endParaRPr lang="sr-Latn-CS" sz="20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buFont typeface="Wingdings 2" pitchFamily="18" charset="2"/>
              <a:buBlip>
                <a:blip r:embed="rId4"/>
              </a:buBlip>
              <a:defRPr/>
            </a:pPr>
            <a:r>
              <a:rPr lang="sr-Latn-CS" sz="20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ru-RU" sz="20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Меньше размер трубы и других компонентов системы охлаждения с CO2.</a:t>
            </a:r>
            <a:endParaRPr lang="sr-Latn-CS" sz="20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28596" y="142852"/>
            <a:ext cx="8229600" cy="642942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lvl="0" algn="ctr" eaLnBrk="0" hangingPunct="0">
              <a:defRPr/>
            </a:pPr>
            <a:r>
              <a:rPr lang="ru-RU" sz="2800" b="1" i="1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Потенциал для снижения инвестиционных затрат</a:t>
            </a:r>
            <a:endParaRPr kumimoji="0" lang="en-GB" sz="2800" b="1" i="1" u="none" strike="noStrike" kern="1200" cap="none" spc="0" normalizeH="0" baseline="0" noProof="0" dirty="0">
              <a:ln w="6350">
                <a:noFill/>
              </a:ln>
              <a:solidFill>
                <a:srgbClr val="00206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571744"/>
            <a:ext cx="8229600" cy="928694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5400" b="1" i="1" dirty="0" smtClean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Спасибо вам!</a:t>
            </a:r>
            <a:endParaRPr lang="en-US" sz="5400" b="1" i="1" dirty="0">
              <a:ln w="5080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480" y="3571876"/>
            <a:ext cx="2857520" cy="1714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reflection blurRad="6350" stA="50000" endA="300" endPos="90000" dir="5400000" sy="-100000" algn="bl" rotWithShape="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3571876"/>
            <a:ext cx="3775319" cy="16747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reflection blurRad="6350" stA="50000" endA="300" endPos="90000" dir="5400000" sy="-100000" algn="bl" rotWithShape="0"/>
          </a:effectLst>
        </p:spPr>
      </p:pic>
      <p:pic>
        <p:nvPicPr>
          <p:cNvPr id="8" name="Picture 6" descr="global-warmi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571876"/>
            <a:ext cx="2500330" cy="23631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reflection blurRad="6350" stA="50000" endA="300" endPos="90000" dir="5400000" sy="-100000" algn="bl" rotWithShape="0"/>
          </a:effectLst>
        </p:spPr>
      </p:pic>
      <p:pic>
        <p:nvPicPr>
          <p:cNvPr id="9" name="Picture 4" descr="global_warming-2"/>
          <p:cNvPicPr>
            <a:picLocks noChangeAspect="1" noChangeArrowheads="1"/>
          </p:cNvPicPr>
          <p:nvPr/>
        </p:nvPicPr>
        <p:blipFill>
          <a:blip r:embed="rId6">
            <a:lum bright="-6000" contrast="18000"/>
          </a:blip>
          <a:srcRect/>
          <a:stretch>
            <a:fillRect/>
          </a:stretch>
        </p:blipFill>
        <p:spPr bwMode="auto">
          <a:xfrm>
            <a:off x="0" y="0"/>
            <a:ext cx="3286116" cy="2369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55000" dir="5400000" sy="-100000" algn="bl" rotWithShape="0"/>
          </a:effectLst>
        </p:spPr>
      </p:pic>
      <p:pic>
        <p:nvPicPr>
          <p:cNvPr id="10" name="Picture 5" descr="global-warming-pictures5"/>
          <p:cNvPicPr>
            <a:picLocks noChangeAspect="1" noChangeArrowheads="1"/>
          </p:cNvPicPr>
          <p:nvPr/>
        </p:nvPicPr>
        <p:blipFill>
          <a:blip r:embed="rId7">
            <a:lum contrast="6000"/>
          </a:blip>
          <a:srcRect/>
          <a:stretch>
            <a:fillRect/>
          </a:stretch>
        </p:blipFill>
        <p:spPr bwMode="auto">
          <a:xfrm>
            <a:off x="5742387" y="0"/>
            <a:ext cx="3401613" cy="257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55000" dir="5400000" sy="-100000" algn="bl" rotWithShape="0"/>
          </a:effec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143240" y="0"/>
            <a:ext cx="2659637" cy="24288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155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1155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115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115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155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1155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1155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1155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155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155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115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115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155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1155" decel="100000"/>
                                        <p:tgtEl>
                                          <p:spTgt spid="5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0" dur="1155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2" dur="1155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0"/>
                            </p:stCondLst>
                            <p:childTnLst>
                              <p:par>
                                <p:cTn id="55" presetID="5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7000"/>
                            </p:stCondLst>
                            <p:childTnLst>
                              <p:par>
                                <p:cTn id="6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155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1155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0" dur="115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2" dur="115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796908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r>
              <a:rPr lang="ru-RU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Компания </a:t>
            </a:r>
            <a:r>
              <a:rPr lang="ru-RU" sz="2800" b="1" i="1" dirty="0" err="1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Соко</a:t>
            </a:r>
            <a:r>
              <a:rPr lang="ru-RU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Инженеринг</a:t>
            </a:r>
            <a:endParaRPr lang="en-US" sz="2800" b="1" i="1" dirty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0034" y="1571612"/>
            <a:ext cx="8286808" cy="4429156"/>
          </a:xfrm>
          <a:effectLst/>
        </p:spPr>
        <p:txBody>
          <a:bodyPr>
            <a:normAutofit fontScale="77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Font typeface="Wingdings 2" pitchFamily="18" charset="2"/>
              <a:buBlip>
                <a:blip r:embed="rId3"/>
              </a:buBlip>
              <a:defRPr/>
            </a:pPr>
            <a:r>
              <a:rPr lang="ru-RU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Производитель и поставщик высококачественного холодильного оборудования и кондиционеров.</a:t>
            </a:r>
            <a:endParaRPr lang="sr-Latn-CS" sz="28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buNone/>
              <a:defRPr/>
            </a:pPr>
            <a:endParaRPr lang="sr-Latn-CS" sz="18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buFont typeface="Wingdings 2" pitchFamily="18" charset="2"/>
              <a:buBlip>
                <a:blip r:embed="rId3"/>
              </a:buBlip>
              <a:defRPr/>
            </a:pPr>
            <a:r>
              <a:rPr lang="ru-RU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Основные направления деятельности </a:t>
            </a:r>
            <a:r>
              <a:rPr lang="sr-Latn-CS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: </a:t>
            </a:r>
            <a:endParaRPr lang="en-US" sz="28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buFont typeface="Wingdings 2" pitchFamily="18" charset="2"/>
              <a:buBlip>
                <a:blip r:embed="rId3"/>
              </a:buBlip>
              <a:defRPr/>
            </a:pPr>
            <a:endParaRPr lang="sr-Latn-CS" sz="24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buNone/>
              <a:defRPr/>
            </a:pPr>
            <a:r>
              <a:rPr lang="sr-Latn-CS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- </a:t>
            </a:r>
            <a:r>
              <a:rPr lang="ru-RU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холодильное оборудование для супермаркетов, небольших магазинов и холодильных складов.</a:t>
            </a:r>
            <a:endParaRPr lang="en-US" sz="28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buNone/>
              <a:defRPr/>
            </a:pPr>
            <a:endParaRPr lang="sr-Latn-CS" sz="21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buNone/>
              <a:defRPr/>
            </a:pPr>
            <a:r>
              <a:rPr lang="sr-Latn-CS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- </a:t>
            </a:r>
            <a:r>
              <a:rPr lang="ru-RU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системы кондиционирования воздуха для служебных помещений, гостиниц, супермаркетов, торговых центров, больниц, фармацевтических предприятий</a:t>
            </a:r>
            <a:r>
              <a:rPr lang="en-US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..</a:t>
            </a:r>
            <a:r>
              <a:rPr lang="sr-Latn-CS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</a:t>
            </a:r>
          </a:p>
          <a:p>
            <a:pPr>
              <a:buNone/>
              <a:defRPr/>
            </a:pPr>
            <a:endParaRPr lang="sr-Latn-CS" sz="18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buBlip>
                <a:blip r:embed="rId3"/>
              </a:buBlip>
              <a:defRPr/>
            </a:pPr>
            <a:endParaRPr lang="en-GB" sz="2800" b="1" i="1" dirty="0" smtClean="0">
              <a:ln w="50800"/>
              <a:solidFill>
                <a:schemeClr val="bg1">
                  <a:shade val="50000"/>
                </a:schemeClr>
              </a:solidFill>
              <a:latin typeface="Arial" charset="0"/>
              <a:cs typeface="Arial" charset="0"/>
            </a:endParaRPr>
          </a:p>
          <a:p>
            <a:pPr>
              <a:buNone/>
              <a:defRPr/>
            </a:pPr>
            <a:r>
              <a:rPr lang="en-GB" sz="28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charset="0"/>
                <a:cs typeface="Arial" charset="0"/>
              </a:rPr>
              <a:t>	</a:t>
            </a:r>
          </a:p>
          <a:p>
            <a:pPr>
              <a:buNone/>
              <a:defRPr/>
            </a:pPr>
            <a:endParaRPr lang="sr-Latn-CS" sz="2800" b="1" i="1" dirty="0" smtClean="0">
              <a:ln w="50800"/>
              <a:solidFill>
                <a:schemeClr val="bg1">
                  <a:shade val="50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 rot="187572">
            <a:off x="9327120" y="3395425"/>
            <a:ext cx="1429857" cy="151374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796908"/>
          </a:xfrm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r>
              <a:rPr lang="ru-RU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Потребление фреона в год в компании </a:t>
            </a:r>
            <a:r>
              <a:rPr lang="ru-RU" sz="2800" b="1" i="1" dirty="0" err="1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Соко</a:t>
            </a:r>
            <a:r>
              <a:rPr lang="ru-RU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Инжениринг</a:t>
            </a:r>
            <a:endParaRPr lang="en-US" sz="2800" b="1" i="1" dirty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</p:nvPr>
        </p:nvGraphicFramePr>
        <p:xfrm>
          <a:off x="1785918" y="1214422"/>
          <a:ext cx="6072230" cy="3241112"/>
        </p:xfrm>
        <a:graphic>
          <a:graphicData uri="http://schemas.openxmlformats.org/drawingml/2006/table">
            <a:tbl>
              <a:tblPr firstRow="1" bandRow="1">
                <a:effectLst>
                  <a:reflection blurRad="6350" stA="50000" endA="300" endPos="55000" dir="5400000" sy="-100000" algn="bl" rotWithShape="0"/>
                </a:effectLst>
                <a:tableStyleId>{5C22544A-7EE6-4342-B048-85BDC9FD1C3A}</a:tableStyleId>
              </a:tblPr>
              <a:tblGrid>
                <a:gridCol w="1093472"/>
                <a:gridCol w="1192544"/>
                <a:gridCol w="1214446"/>
                <a:gridCol w="1285884"/>
                <a:gridCol w="128588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Фреон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smtClean="0">
                          <a:latin typeface="Arial" pitchFamily="34" charset="0"/>
                          <a:cs typeface="Arial" pitchFamily="34" charset="0"/>
                        </a:rPr>
                        <a:t>2007</a:t>
                      </a:r>
                      <a:endParaRPr lang="en-US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smtClean="0">
                          <a:latin typeface="Arial" pitchFamily="34" charset="0"/>
                          <a:cs typeface="Arial" pitchFamily="34" charset="0"/>
                        </a:rPr>
                        <a:t>2008</a:t>
                      </a:r>
                      <a:endParaRPr lang="en-US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smtClean="0">
                          <a:latin typeface="Arial" pitchFamily="34" charset="0"/>
                          <a:cs typeface="Arial" pitchFamily="34" charset="0"/>
                        </a:rPr>
                        <a:t>2009</a:t>
                      </a:r>
                      <a:endParaRPr lang="en-US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smtClean="0">
                          <a:latin typeface="Arial" pitchFamily="34" charset="0"/>
                          <a:cs typeface="Arial" pitchFamily="34" charset="0"/>
                        </a:rPr>
                        <a:t>2010</a:t>
                      </a:r>
                      <a:endParaRPr lang="en-US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86416">
                <a:tc>
                  <a:txBody>
                    <a:bodyPr/>
                    <a:lstStyle/>
                    <a:p>
                      <a:r>
                        <a:rPr lang="sr-Latn-CS" b="1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R22</a:t>
                      </a:r>
                      <a:endParaRPr lang="en-US" b="1" i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b="0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8000 </a:t>
                      </a:r>
                      <a:r>
                        <a:rPr lang="ru-RU" b="0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кг</a:t>
                      </a:r>
                      <a:endParaRPr lang="en-US" b="0" i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b="0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8000 </a:t>
                      </a:r>
                      <a:r>
                        <a:rPr lang="ru-RU" b="0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кг</a:t>
                      </a:r>
                      <a:endParaRPr lang="en-US" b="0" i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b="0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5500 </a:t>
                      </a:r>
                      <a:r>
                        <a:rPr lang="ru-RU" b="0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кг</a:t>
                      </a:r>
                      <a:endParaRPr lang="en-US" b="0" i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sr-Latn-CS" b="0" i="1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5900</a:t>
                      </a:r>
                      <a:r>
                        <a:rPr lang="sr-Latn-CS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b="0" i="1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кг</a:t>
                      </a:r>
                      <a:endParaRPr kumimoji="0" lang="en-US" b="0" i="1" kern="1200" dirty="0" smtClean="0">
                        <a:solidFill>
                          <a:srgbClr val="00206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472766">
                <a:tc>
                  <a:txBody>
                    <a:bodyPr/>
                    <a:lstStyle/>
                    <a:p>
                      <a:r>
                        <a:rPr lang="sr-Latn-CS" b="1" i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R134a</a:t>
                      </a:r>
                      <a:endParaRPr lang="en-US" b="1" i="1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b="0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500 </a:t>
                      </a:r>
                      <a:r>
                        <a:rPr lang="ru-RU" b="0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кг</a:t>
                      </a:r>
                      <a:endParaRPr lang="en-US" b="0" i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b="0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500 </a:t>
                      </a:r>
                      <a:r>
                        <a:rPr lang="ru-RU" b="0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кг</a:t>
                      </a:r>
                      <a:endParaRPr lang="en-US" b="0" i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b="0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300 </a:t>
                      </a:r>
                      <a:r>
                        <a:rPr lang="ru-RU" b="0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кг</a:t>
                      </a:r>
                      <a:endParaRPr lang="en-US" b="0" i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sr-Latn-CS" b="0" i="1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130 </a:t>
                      </a:r>
                      <a:r>
                        <a:rPr kumimoji="0" lang="ru-RU" b="0" i="1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кг</a:t>
                      </a:r>
                      <a:endParaRPr kumimoji="0" lang="en-US" b="0" i="1" kern="1200" dirty="0" smtClean="0">
                        <a:solidFill>
                          <a:srgbClr val="00206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459116">
                <a:tc>
                  <a:txBody>
                    <a:bodyPr/>
                    <a:lstStyle/>
                    <a:p>
                      <a:r>
                        <a:rPr lang="sr-Latn-CS" b="1" i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R404a</a:t>
                      </a:r>
                      <a:endParaRPr lang="en-US" b="1" i="1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b="0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16500 </a:t>
                      </a:r>
                      <a:r>
                        <a:rPr lang="ru-RU" b="0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кг</a:t>
                      </a:r>
                      <a:endParaRPr lang="en-US" b="0" i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b="0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21500 </a:t>
                      </a:r>
                      <a:r>
                        <a:rPr lang="ru-RU" b="0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кг</a:t>
                      </a:r>
                      <a:endParaRPr lang="en-US" b="0" i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b="0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22000 </a:t>
                      </a:r>
                      <a:r>
                        <a:rPr lang="ru-RU" b="0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кг</a:t>
                      </a:r>
                      <a:endParaRPr lang="en-US" b="0" i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sr-Latn-CS" b="0" i="1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21700 </a:t>
                      </a:r>
                      <a:r>
                        <a:rPr kumimoji="0" lang="ru-RU" b="0" i="1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кг</a:t>
                      </a:r>
                      <a:endParaRPr kumimoji="0" lang="en-US" b="0" i="1" kern="1200" dirty="0" smtClean="0">
                        <a:solidFill>
                          <a:srgbClr val="00206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445466">
                <a:tc>
                  <a:txBody>
                    <a:bodyPr/>
                    <a:lstStyle/>
                    <a:p>
                      <a:r>
                        <a:rPr lang="sr-Latn-CS" b="1" i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R407c</a:t>
                      </a:r>
                      <a:endParaRPr lang="en-US" b="1" i="1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b="0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7000 </a:t>
                      </a:r>
                      <a:r>
                        <a:rPr lang="ru-RU" b="0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кг</a:t>
                      </a:r>
                      <a:endParaRPr lang="en-US" b="0" i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b="0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5500 </a:t>
                      </a:r>
                      <a:r>
                        <a:rPr lang="ru-RU" b="0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кг</a:t>
                      </a:r>
                      <a:endParaRPr lang="en-US" b="0" i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b="0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3000 </a:t>
                      </a:r>
                      <a:r>
                        <a:rPr lang="ru-RU" b="0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кг</a:t>
                      </a:r>
                      <a:endParaRPr lang="en-US" b="0" i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sr-Latn-CS" b="0" i="1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4100 </a:t>
                      </a:r>
                      <a:r>
                        <a:rPr kumimoji="0" lang="ru-RU" b="0" i="1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кг</a:t>
                      </a:r>
                      <a:endParaRPr kumimoji="0" lang="en-US" b="0" i="1" kern="1200" dirty="0" smtClean="0">
                        <a:solidFill>
                          <a:srgbClr val="00206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503254">
                <a:tc>
                  <a:txBody>
                    <a:bodyPr/>
                    <a:lstStyle/>
                    <a:p>
                      <a:r>
                        <a:rPr lang="sr-Latn-CS" b="1" i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R410a</a:t>
                      </a:r>
                      <a:endParaRPr lang="en-US" b="1" i="1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b="0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100 </a:t>
                      </a:r>
                      <a:r>
                        <a:rPr lang="ru-RU" b="0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кг</a:t>
                      </a:r>
                      <a:endParaRPr lang="en-US" b="0" i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b="0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100 </a:t>
                      </a:r>
                      <a:r>
                        <a:rPr lang="ru-RU" b="0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кг</a:t>
                      </a:r>
                      <a:endParaRPr lang="en-US" b="0" i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b="0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100 </a:t>
                      </a:r>
                      <a:r>
                        <a:rPr lang="ru-RU" b="0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кг</a:t>
                      </a:r>
                      <a:endParaRPr lang="en-US" b="0" i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sr-Latn-CS" b="0" i="1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40 </a:t>
                      </a:r>
                      <a:r>
                        <a:rPr kumimoji="0" lang="ru-RU" b="0" i="1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кг</a:t>
                      </a:r>
                      <a:endParaRPr kumimoji="0" lang="en-US" b="0" i="1" kern="1200" dirty="0" smtClean="0">
                        <a:solidFill>
                          <a:srgbClr val="00206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503254">
                <a:tc>
                  <a:txBody>
                    <a:bodyPr/>
                    <a:lstStyle/>
                    <a:p>
                      <a:r>
                        <a:rPr lang="sr-Latn-CS" b="1" i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Total:</a:t>
                      </a:r>
                      <a:endParaRPr lang="en-US" b="1" i="1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b="1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32100 </a:t>
                      </a:r>
                      <a:r>
                        <a:rPr lang="ru-RU" b="1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кг</a:t>
                      </a:r>
                      <a:endParaRPr lang="en-US" b="1" i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b="1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35600 </a:t>
                      </a:r>
                      <a:r>
                        <a:rPr lang="ru-RU" b="1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кг</a:t>
                      </a:r>
                      <a:endParaRPr lang="en-US" b="1" i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b="1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30900 </a:t>
                      </a:r>
                      <a:r>
                        <a:rPr lang="ru-RU" b="1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кг</a:t>
                      </a:r>
                      <a:endParaRPr lang="en-US" b="1" i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sr-Latn-CS" b="1" i="1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31870 </a:t>
                      </a:r>
                      <a:r>
                        <a:rPr kumimoji="0" lang="ru-RU" b="1" i="1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кг</a:t>
                      </a:r>
                      <a:endParaRPr kumimoji="0" lang="en-US" b="1" i="1" kern="1200" dirty="0" smtClean="0">
                        <a:solidFill>
                          <a:srgbClr val="00206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 rot="187572">
            <a:off x="9327120" y="3395425"/>
            <a:ext cx="1429857" cy="1513749"/>
          </a:xfrm>
        </p:spPr>
        <p:txBody>
          <a:bodyPr/>
          <a:lstStyle/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/>
          </a:p>
        </p:txBody>
      </p:sp>
      <p:pic>
        <p:nvPicPr>
          <p:cNvPr id="9" name="Picture 6" descr="global-warmi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4500570"/>
            <a:ext cx="2214578" cy="2093040"/>
          </a:xfrm>
          <a:prstGeom prst="rect">
            <a:avLst/>
          </a:prstGeom>
          <a:ln>
            <a:noFill/>
          </a:ln>
          <a:effectLst>
            <a:reflection blurRad="6350" stA="50000" endA="300" endPos="900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155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155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115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115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186766" cy="642918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r>
              <a:rPr lang="ru-RU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Супермаркеты</a:t>
            </a:r>
            <a:endParaRPr lang="en-US" sz="2800" b="1" dirty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2910" y="1071546"/>
            <a:ext cx="8501090" cy="4555093"/>
          </a:xfrm>
          <a:prstGeom prst="rect">
            <a:avLst/>
          </a:prstGeom>
          <a:effectLst/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endParaRPr lang="sr-Latn-CS" sz="2400" b="1" i="1" baseline="30000" dirty="0" smtClean="0">
              <a:ln w="50800"/>
              <a:solidFill>
                <a:schemeClr val="bg1">
                  <a:shade val="50000"/>
                </a:schemeClr>
              </a:solidFill>
              <a:cs typeface="Arial" charset="0"/>
            </a:endParaRPr>
          </a:p>
          <a:p>
            <a:pPr>
              <a:buFont typeface="Wingdings 2" pitchFamily="18" charset="2"/>
              <a:buBlip>
                <a:blip r:embed="rId3"/>
              </a:buBlip>
              <a:defRPr/>
            </a:pPr>
            <a:endParaRPr lang="sr-Latn-CS" b="1" i="1" dirty="0" smtClean="0">
              <a:ln w="50800"/>
              <a:solidFill>
                <a:schemeClr val="bg1">
                  <a:shade val="50000"/>
                </a:schemeClr>
              </a:solidFill>
              <a:cs typeface="Arial" charset="0"/>
            </a:endParaRPr>
          </a:p>
          <a:p>
            <a:pPr>
              <a:buFont typeface="Wingdings 2" pitchFamily="18" charset="2"/>
              <a:buBlip>
                <a:blip r:embed="rId3"/>
              </a:buBlip>
              <a:defRPr/>
            </a:pPr>
            <a:r>
              <a:rPr lang="sr-Latn-CS" sz="2400" b="1" i="1" dirty="0" smtClean="0">
                <a:ln w="50800"/>
                <a:solidFill>
                  <a:schemeClr val="bg1">
                    <a:shade val="50000"/>
                  </a:schemeClr>
                </a:solidFill>
                <a:cs typeface="Arial" charset="0"/>
              </a:rPr>
              <a:t> 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Вред от хладагента, наносимый окружающей среде</a:t>
            </a:r>
            <a:r>
              <a:rPr lang="sr-Latn-CS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: 10% 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в год</a:t>
            </a:r>
            <a:r>
              <a:rPr lang="en-US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.</a:t>
            </a:r>
            <a:endParaRPr lang="sr-Latn-CS" sz="24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buFont typeface="Wingdings 2" pitchFamily="18" charset="2"/>
              <a:buBlip>
                <a:blip r:embed="rId3"/>
              </a:buBlip>
              <a:defRPr/>
            </a:pPr>
            <a:endParaRPr lang="sr-Latn-CS" sz="2400" b="1" i="1" dirty="0" smtClean="0">
              <a:ln w="50800"/>
              <a:solidFill>
                <a:schemeClr val="bg1">
                  <a:shade val="50000"/>
                </a:schemeClr>
              </a:solidFill>
              <a:cs typeface="Arial" charset="0"/>
            </a:endParaRPr>
          </a:p>
          <a:p>
            <a:pPr>
              <a:buFont typeface="Wingdings 2" pitchFamily="18" charset="2"/>
              <a:buBlip>
                <a:blip r:embed="rId3"/>
              </a:buBlip>
              <a:defRPr/>
            </a:pPr>
            <a:r>
              <a:rPr lang="sr-Latn-CS" sz="2400" b="1" i="1" dirty="0" smtClean="0">
                <a:ln w="50800"/>
                <a:solidFill>
                  <a:schemeClr val="bg1">
                    <a:shade val="50000"/>
                  </a:schemeClr>
                </a:solidFill>
                <a:cs typeface="Arial" charset="0"/>
              </a:rPr>
              <a:t> 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Энергопотребление</a:t>
            </a:r>
            <a:r>
              <a:rPr lang="sr-Latn-CS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: 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более </a:t>
            </a:r>
            <a:r>
              <a:rPr lang="sr-Latn-CS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800 k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Вт</a:t>
            </a:r>
            <a:r>
              <a:rPr lang="sr-Latn-CS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/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м</a:t>
            </a:r>
            <a:r>
              <a:rPr lang="sr-Latn-CS" sz="2400" b="1" i="1" baseline="30000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2</a:t>
            </a:r>
            <a:r>
              <a:rPr lang="en-US" sz="2400" b="1" i="1" baseline="30000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в год</a:t>
            </a:r>
            <a:r>
              <a:rPr lang="en-US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.</a:t>
            </a:r>
            <a:endParaRPr lang="sr-Latn-CS" sz="24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buFont typeface="Wingdings 2" pitchFamily="18" charset="2"/>
              <a:buBlip>
                <a:blip r:embed="rId3"/>
              </a:buBlip>
              <a:defRPr/>
            </a:pPr>
            <a:endParaRPr lang="sr-Latn-CS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buFont typeface="Wingdings 2" pitchFamily="18" charset="2"/>
              <a:buBlip>
                <a:blip r:embed="rId3"/>
              </a:buBlip>
              <a:defRPr/>
            </a:pPr>
            <a:r>
              <a:rPr lang="sr-Latn-CS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Значительное воздействие на глобальное потепление</a:t>
            </a:r>
            <a:r>
              <a:rPr lang="sr-Latn-CS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: 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из-за энергопотребления и вреда от хладагента обладает высоким ПГП</a:t>
            </a:r>
            <a:r>
              <a:rPr lang="en-US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.</a:t>
            </a:r>
            <a:endParaRPr lang="sr-Latn-CS" sz="24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defRPr/>
            </a:pPr>
            <a:endParaRPr lang="sr-Latn-CS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buFont typeface="Wingdings 2" pitchFamily="18" charset="2"/>
              <a:buBlip>
                <a:blip r:embed="rId3"/>
              </a:buBlip>
              <a:defRPr/>
            </a:pPr>
            <a:r>
              <a:rPr lang="sr-Latn-CS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Решение</a:t>
            </a:r>
            <a:r>
              <a:rPr lang="sr-Latn-CS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: 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природный хладагент</a:t>
            </a:r>
            <a:r>
              <a:rPr lang="en-US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.</a:t>
            </a:r>
            <a:endParaRPr lang="sr-Latn-CS" sz="28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defRPr/>
            </a:pPr>
            <a:endParaRPr lang="en-GB" sz="2800" b="1" i="1" dirty="0" smtClean="0">
              <a:ln w="50800"/>
              <a:solidFill>
                <a:schemeClr val="bg1">
                  <a:shade val="50000"/>
                </a:schemeClr>
              </a:solidFill>
              <a:cs typeface="Arial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796908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r>
              <a:rPr lang="ru-RU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Природные хладагенты</a:t>
            </a:r>
            <a:endParaRPr lang="en-US" sz="2800" b="1" i="1" dirty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1643050"/>
            <a:ext cx="8286808" cy="4429156"/>
          </a:xfrm>
          <a:effectLst/>
        </p:spPr>
        <p:txBody>
          <a:bodyPr>
            <a:normAutofit fontScale="92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Font typeface="Wingdings 2" pitchFamily="18" charset="2"/>
              <a:buBlip>
                <a:blip r:embed="rId3"/>
              </a:buBlip>
              <a:defRPr/>
            </a:pPr>
            <a:r>
              <a:rPr lang="ru-RU" sz="2800" b="1" i="1" dirty="0" err="1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Гидрокарбоны</a:t>
            </a:r>
            <a:r>
              <a:rPr lang="sr-Latn-CS" sz="2800" b="1" i="1" dirty="0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: </a:t>
            </a:r>
            <a:r>
              <a:rPr lang="ru-RU" sz="2800" b="1" i="1" dirty="0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метан</a:t>
            </a:r>
            <a:r>
              <a:rPr lang="sr-Latn-CS" sz="2800" b="1" i="1" dirty="0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(R50), </a:t>
            </a:r>
            <a:r>
              <a:rPr lang="ru-RU" b="1" i="1" dirty="0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этан</a:t>
            </a:r>
            <a:r>
              <a:rPr lang="sr-Latn-CS" sz="2800" b="1" i="1" dirty="0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(R170),</a:t>
            </a:r>
            <a:r>
              <a:rPr lang="en-US" sz="2800" b="1" i="1" dirty="0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ru-RU" sz="2800" b="1" i="1" dirty="0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пропан</a:t>
            </a:r>
            <a:r>
              <a:rPr lang="en-US" sz="2800" b="1" i="1" dirty="0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(R290)…</a:t>
            </a:r>
            <a:r>
              <a:rPr lang="sr-Latn-CS" sz="2800" b="1" i="1" dirty="0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>
              <a:buNone/>
              <a:defRPr/>
            </a:pPr>
            <a:endParaRPr lang="sr-Latn-CS" sz="1900" b="1" i="1" dirty="0" smtClean="0">
              <a:ln w="50800"/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buFont typeface="Wingdings 2" pitchFamily="18" charset="2"/>
              <a:buBlip>
                <a:blip r:embed="rId3"/>
              </a:buBlip>
              <a:defRPr/>
            </a:pPr>
            <a:r>
              <a:rPr lang="ru-RU" sz="2800" b="1" i="1" dirty="0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Вода</a:t>
            </a:r>
            <a:r>
              <a:rPr lang="sr-Latn-CS" sz="2800" b="1" i="1" dirty="0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>
              <a:buNone/>
              <a:defRPr/>
            </a:pPr>
            <a:endParaRPr lang="sr-Latn-CS" sz="1900" b="1" i="1" dirty="0" smtClean="0">
              <a:ln w="50800"/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buBlip>
                <a:blip r:embed="rId3"/>
              </a:buBlip>
              <a:defRPr/>
            </a:pPr>
            <a:r>
              <a:rPr lang="ru-RU" sz="2800" b="1" i="1" dirty="0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Воздух</a:t>
            </a:r>
            <a:endParaRPr lang="sr-Latn-CS" sz="2800" b="1" i="1" dirty="0" smtClean="0">
              <a:ln w="50800"/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buNone/>
              <a:defRPr/>
            </a:pPr>
            <a:endParaRPr lang="sr-Latn-CS" sz="1900" b="1" i="1" dirty="0" smtClean="0">
              <a:ln w="50800"/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buBlip>
                <a:blip r:embed="rId3"/>
              </a:buBlip>
              <a:defRPr/>
            </a:pPr>
            <a:r>
              <a:rPr lang="ru-RU" sz="2800" b="1" i="1" dirty="0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Аммиак</a:t>
            </a:r>
            <a:r>
              <a:rPr lang="sr-Latn-CS" sz="2800" b="1" i="1" dirty="0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NH3 </a:t>
            </a:r>
            <a:r>
              <a:rPr lang="en-US" sz="2800" b="1" i="1" dirty="0" smtClean="0">
                <a:ln w="5080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(R717)</a:t>
            </a:r>
            <a:endParaRPr lang="sr-Latn-CS" sz="2800" b="1" i="1" dirty="0" smtClean="0">
              <a:ln w="50800"/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buBlip>
                <a:blip r:embed="rId3"/>
              </a:buBlip>
              <a:defRPr/>
            </a:pPr>
            <a:endParaRPr lang="sr-Latn-CS" sz="18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buBlip>
                <a:blip r:embed="rId3"/>
              </a:buBlip>
              <a:defRPr/>
            </a:pPr>
            <a:r>
              <a:rPr lang="ru-RU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Углекислый газ</a:t>
            </a:r>
            <a:r>
              <a:rPr lang="sr-Latn-CS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CO2 </a:t>
            </a:r>
            <a:r>
              <a:rPr lang="en-US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(R744)</a:t>
            </a:r>
            <a:endParaRPr lang="sr-Latn-CS" sz="28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buBlip>
                <a:blip r:embed="rId3"/>
              </a:buBlip>
              <a:defRPr/>
            </a:pPr>
            <a:endParaRPr lang="en-GB" sz="2800" b="1" i="1" dirty="0" smtClean="0">
              <a:ln w="50800"/>
              <a:solidFill>
                <a:schemeClr val="bg1">
                  <a:shade val="50000"/>
                </a:schemeClr>
              </a:solidFill>
              <a:latin typeface="Arial" charset="0"/>
              <a:cs typeface="Arial" charset="0"/>
            </a:endParaRPr>
          </a:p>
          <a:p>
            <a:pPr>
              <a:buNone/>
              <a:defRPr/>
            </a:pPr>
            <a:r>
              <a:rPr lang="en-GB" sz="28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charset="0"/>
                <a:cs typeface="Arial" charset="0"/>
              </a:rPr>
              <a:t>	</a:t>
            </a:r>
          </a:p>
          <a:p>
            <a:pPr>
              <a:buNone/>
              <a:defRPr/>
            </a:pPr>
            <a:endParaRPr lang="sr-Latn-CS" sz="2800" b="1" i="1" dirty="0" smtClean="0">
              <a:ln w="50800"/>
              <a:solidFill>
                <a:schemeClr val="bg1">
                  <a:shade val="50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 rot="187572">
            <a:off x="9327120" y="3395425"/>
            <a:ext cx="1429857" cy="151374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186766" cy="642918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r>
              <a:rPr lang="ru-RU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Свойства диоксида углерода</a:t>
            </a:r>
            <a:endParaRPr lang="en-US" sz="2800" b="1" dirty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357290" y="1041023"/>
            <a:ext cx="6215106" cy="5816977"/>
          </a:xfrm>
          <a:prstGeom prst="rect">
            <a:avLst/>
          </a:prstGeom>
          <a:effectLst/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Font typeface="Wingdings 2" pitchFamily="18" charset="2"/>
              <a:buBlip>
                <a:blip r:embed="rId3"/>
              </a:buBlip>
              <a:defRPr/>
            </a:pPr>
            <a:r>
              <a:rPr lang="sr-Latn-CS" sz="2400" b="1" i="1" dirty="0" smtClean="0">
                <a:ln w="50800"/>
                <a:solidFill>
                  <a:schemeClr val="bg1">
                    <a:shade val="50000"/>
                  </a:schemeClr>
                </a:solidFill>
                <a:cs typeface="Arial" charset="0"/>
              </a:rPr>
              <a:t> 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Природный хладагент</a:t>
            </a:r>
            <a:endParaRPr lang="sr-Latn-CS" sz="24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buFont typeface="Wingdings 2" pitchFamily="18" charset="2"/>
              <a:buBlip>
                <a:blip r:embed="rId3"/>
              </a:buBlip>
              <a:defRPr/>
            </a:pPr>
            <a:endParaRPr lang="sr-Latn-CS" sz="10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buFont typeface="Wingdings 2" pitchFamily="18" charset="2"/>
              <a:buBlip>
                <a:blip r:embed="rId3"/>
              </a:buBlip>
              <a:defRPr/>
            </a:pPr>
            <a:r>
              <a:rPr lang="ru-RU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ОРП</a:t>
            </a:r>
            <a:r>
              <a:rPr lang="sr-Latn-CS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=0</a:t>
            </a:r>
          </a:p>
          <a:p>
            <a:pPr>
              <a:buFont typeface="Wingdings 2" pitchFamily="18" charset="2"/>
              <a:buBlip>
                <a:blip r:embed="rId3"/>
              </a:buBlip>
              <a:defRPr/>
            </a:pPr>
            <a:endParaRPr lang="sr-Latn-CS" sz="10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buFont typeface="Wingdings 2" pitchFamily="18" charset="2"/>
              <a:buBlip>
                <a:blip r:embed="rId3"/>
              </a:buBlip>
              <a:defRPr/>
            </a:pPr>
            <a:r>
              <a:rPr lang="ru-RU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ПГП</a:t>
            </a:r>
            <a:r>
              <a:rPr lang="sr-Latn-CS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=1</a:t>
            </a:r>
          </a:p>
          <a:p>
            <a:pPr>
              <a:defRPr/>
            </a:pPr>
            <a:endParaRPr lang="sr-Latn-CS" sz="10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buFont typeface="Wingdings 2" pitchFamily="18" charset="2"/>
              <a:buBlip>
                <a:blip r:embed="rId3"/>
              </a:buBlip>
              <a:defRPr/>
            </a:pPr>
            <a:r>
              <a:rPr lang="sr-Latn-CS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не воспламеняемый</a:t>
            </a:r>
            <a:endParaRPr lang="sr-Latn-CS" sz="24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defRPr/>
            </a:pPr>
            <a:endParaRPr lang="sr-Latn-CS" sz="10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buFont typeface="Wingdings 2" pitchFamily="18" charset="2"/>
              <a:buBlip>
                <a:blip r:embed="rId3"/>
              </a:buBlip>
              <a:defRPr/>
            </a:pPr>
            <a:r>
              <a:rPr lang="sr-Latn-CS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Не токсичный</a:t>
            </a:r>
            <a:endParaRPr lang="sr-Latn-CS" sz="24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defRPr/>
            </a:pPr>
            <a:endParaRPr lang="sr-Latn-CS" sz="10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buFont typeface="Wingdings 2" pitchFamily="18" charset="2"/>
              <a:buBlip>
                <a:blip r:embed="rId3"/>
              </a:buBlip>
              <a:defRPr/>
            </a:pPr>
            <a:r>
              <a:rPr lang="sr-Latn-CS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Легкодоступный</a:t>
            </a:r>
            <a:endParaRPr lang="sr-Latn-CS" sz="24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defRPr/>
            </a:pPr>
            <a:endParaRPr lang="sr-Latn-CS" sz="10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buFont typeface="Wingdings 2" pitchFamily="18" charset="2"/>
              <a:buBlip>
                <a:blip r:embed="rId3"/>
              </a:buBlip>
              <a:defRPr/>
            </a:pPr>
            <a:r>
              <a:rPr lang="sr-Latn-CS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Низкая цена</a:t>
            </a:r>
            <a:endParaRPr lang="sr-Latn-CS" sz="24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buFont typeface="Wingdings 2" pitchFamily="18" charset="2"/>
              <a:buBlip>
                <a:blip r:embed="rId3"/>
              </a:buBlip>
              <a:defRPr/>
            </a:pPr>
            <a:endParaRPr lang="sr-Latn-CS" sz="10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buBlip>
                <a:blip r:embed="rId3"/>
              </a:buBlip>
              <a:defRPr/>
            </a:pPr>
            <a:r>
              <a:rPr lang="sr-Latn-CS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Высокое рабочее давление</a:t>
            </a:r>
            <a:endParaRPr lang="sr-Latn-CS" sz="24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buBlip>
                <a:blip r:embed="rId3"/>
              </a:buBlip>
              <a:defRPr/>
            </a:pPr>
            <a:endParaRPr lang="sr-Latn-CS" sz="10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buBlip>
                <a:blip r:embed="rId3"/>
              </a:buBlip>
              <a:defRPr/>
            </a:pPr>
            <a:r>
              <a:rPr lang="en-US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Низкая критическая температура</a:t>
            </a:r>
            <a:endParaRPr lang="sr-Latn-CS" sz="24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buBlip>
                <a:blip r:embed="rId3"/>
              </a:buBlip>
              <a:defRPr/>
            </a:pPr>
            <a:endParaRPr lang="sr-Latn-CS" sz="10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defRPr/>
            </a:pPr>
            <a:endParaRPr lang="sr-Latn-CS" sz="10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buFont typeface="Wingdings 2" pitchFamily="18" charset="2"/>
              <a:buBlip>
                <a:blip r:embed="rId3"/>
              </a:buBlip>
              <a:defRPr/>
            </a:pPr>
            <a:endParaRPr lang="sr-Latn-CS" sz="2800" b="1" i="1" dirty="0" smtClean="0">
              <a:ln w="50800"/>
              <a:solidFill>
                <a:schemeClr val="bg1">
                  <a:shade val="50000"/>
                </a:schemeClr>
              </a:solidFill>
              <a:cs typeface="Arial" charset="0"/>
            </a:endParaRPr>
          </a:p>
          <a:p>
            <a:pPr>
              <a:defRPr/>
            </a:pPr>
            <a:endParaRPr lang="en-GB" sz="2800" b="1" i="1" dirty="0" smtClean="0">
              <a:ln w="50800"/>
              <a:solidFill>
                <a:schemeClr val="bg1">
                  <a:shade val="50000"/>
                </a:schemeClr>
              </a:solidFill>
              <a:cs typeface="Arial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857232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800" b="1" i="1" dirty="0" err="1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Транскритические</a:t>
            </a:r>
            <a:r>
              <a:rPr lang="ru-RU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процессы холодильного оборудования</a:t>
            </a:r>
            <a:endParaRPr lang="en-GB" sz="28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214422"/>
            <a:ext cx="4772029" cy="41553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Разработка систем охлаждения с углекислым газом </a:t>
            </a:r>
            <a:r>
              <a:rPr lang="sr-Latn-CS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</a:t>
            </a:r>
            <a:r>
              <a:rPr lang="ru-RU" sz="2800" b="1" i="1" dirty="0" err="1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Соко</a:t>
            </a:r>
            <a:r>
              <a:rPr lang="ru-RU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Инжениринг</a:t>
            </a:r>
            <a:r>
              <a:rPr lang="sr-Latn-CS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”</a:t>
            </a:r>
            <a:endParaRPr lang="en-US" sz="2800" b="1" i="1" dirty="0" smtClean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6223242"/>
          </a:xfrm>
          <a:prstGeom prst="rect">
            <a:avLst/>
          </a:prstGeom>
          <a:effectLst/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Font typeface="Wingdings 2" pitchFamily="18" charset="2"/>
              <a:buBlip>
                <a:blip r:embed="rId3"/>
              </a:buBlip>
              <a:defRPr/>
            </a:pPr>
            <a:r>
              <a:rPr lang="sr-Latn-CS" sz="2400" b="1" i="1" dirty="0" smtClean="0">
                <a:ln w="50800"/>
                <a:solidFill>
                  <a:schemeClr val="bg1">
                    <a:shade val="50000"/>
                  </a:schemeClr>
                </a:solidFill>
                <a:cs typeface="Arial" charset="0"/>
              </a:rPr>
              <a:t> 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latin typeface="Arial" charset="0"/>
                <a:cs typeface="Arial" charset="0"/>
              </a:rPr>
              <a:t>Декабрь</a:t>
            </a:r>
            <a:r>
              <a:rPr lang="sr-Latn-CS" sz="2400" b="1" i="1" dirty="0" smtClean="0">
                <a:ln w="50800"/>
                <a:solidFill>
                  <a:srgbClr val="002060"/>
                </a:solidFill>
                <a:latin typeface="Arial" charset="0"/>
                <a:cs typeface="Arial" charset="0"/>
              </a:rPr>
              <a:t> 2009: </a:t>
            </a:r>
            <a:r>
              <a:rPr lang="ru-RU" sz="2400" b="1" i="1" dirty="0" smtClean="0">
                <a:ln w="50800"/>
                <a:solidFill>
                  <a:schemeClr val="accent4">
                    <a:lumMod val="75000"/>
                  </a:schemeClr>
                </a:solidFill>
                <a:latin typeface="Arial" charset="0"/>
                <a:cs typeface="Arial" charset="0"/>
              </a:rPr>
              <a:t>Начало разработки и исследования</a:t>
            </a:r>
            <a:r>
              <a:rPr lang="sr-Latn-CS" sz="2400" b="1" i="1" dirty="0" smtClean="0">
                <a:ln w="50800"/>
                <a:solidFill>
                  <a:schemeClr val="accent4">
                    <a:lumMod val="75000"/>
                  </a:schemeClr>
                </a:solidFill>
                <a:latin typeface="Arial" charset="0"/>
                <a:cs typeface="Arial" charset="0"/>
              </a:rPr>
              <a:t>.</a:t>
            </a:r>
          </a:p>
          <a:p>
            <a:pPr>
              <a:buFont typeface="Wingdings 2" pitchFamily="18" charset="2"/>
              <a:buBlip>
                <a:blip r:embed="rId3"/>
              </a:buBlip>
              <a:defRPr/>
            </a:pPr>
            <a:endParaRPr lang="sr-Latn-CS" sz="1000" b="1" i="1" dirty="0" smtClean="0">
              <a:ln w="50800"/>
              <a:solidFill>
                <a:schemeClr val="bg1">
                  <a:shade val="50000"/>
                </a:schemeClr>
              </a:solidFill>
              <a:cs typeface="Arial" charset="0"/>
            </a:endParaRPr>
          </a:p>
          <a:p>
            <a:pPr>
              <a:buBlip>
                <a:blip r:embed="rId3"/>
              </a:buBlip>
              <a:defRPr/>
            </a:pPr>
            <a:r>
              <a:rPr lang="ru-RU" sz="2400" b="1" i="1" dirty="0" smtClean="0">
                <a:ln w="50800"/>
                <a:solidFill>
                  <a:srgbClr val="002060"/>
                </a:solidFill>
                <a:latin typeface="Arial" charset="0"/>
                <a:cs typeface="Arial" charset="0"/>
              </a:rPr>
              <a:t>Январь</a:t>
            </a:r>
            <a:r>
              <a:rPr lang="sr-Latn-CS" sz="2400" b="1" i="1" dirty="0" smtClean="0">
                <a:ln w="50800"/>
                <a:solidFill>
                  <a:srgbClr val="002060"/>
                </a:solidFill>
                <a:latin typeface="Arial" charset="0"/>
                <a:cs typeface="Arial" charset="0"/>
              </a:rPr>
              <a:t> 2011: </a:t>
            </a:r>
            <a:r>
              <a:rPr lang="ru-RU" sz="2400" b="1" i="1" dirty="0" smtClean="0">
                <a:ln w="50800"/>
                <a:solidFill>
                  <a:schemeClr val="accent4">
                    <a:lumMod val="75000"/>
                  </a:schemeClr>
                </a:solidFill>
                <a:latin typeface="Arial" charset="0"/>
                <a:cs typeface="Arial" charset="0"/>
              </a:rPr>
              <a:t>Обучение в Дании, "Применение систем охлаждения с CO2".</a:t>
            </a:r>
            <a:endParaRPr lang="sr-Latn-CS" sz="2400" b="1" i="1" dirty="0" smtClean="0">
              <a:ln w="50800"/>
              <a:solidFill>
                <a:schemeClr val="accent4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>
              <a:buFont typeface="Wingdings 2" pitchFamily="18" charset="2"/>
              <a:buBlip>
                <a:blip r:embed="rId3"/>
              </a:buBlip>
              <a:defRPr/>
            </a:pPr>
            <a:endParaRPr lang="sr-Latn-CS" sz="1000" b="1" i="1" dirty="0" smtClean="0">
              <a:ln w="50800"/>
              <a:solidFill>
                <a:schemeClr val="bg1">
                  <a:shade val="50000"/>
                </a:schemeClr>
              </a:solidFill>
              <a:cs typeface="Arial" charset="0"/>
            </a:endParaRPr>
          </a:p>
          <a:p>
            <a:pPr>
              <a:buBlip>
                <a:blip r:embed="rId3"/>
              </a:buBlip>
              <a:defRPr/>
            </a:pPr>
            <a:r>
              <a:rPr lang="ru-RU" sz="2400" b="1" i="1" dirty="0" smtClean="0">
                <a:ln w="50800"/>
                <a:solidFill>
                  <a:srgbClr val="002060"/>
                </a:solidFill>
                <a:latin typeface="Arial" charset="0"/>
                <a:cs typeface="Arial" charset="0"/>
              </a:rPr>
              <a:t>Март</a:t>
            </a:r>
            <a:r>
              <a:rPr lang="sr-Latn-CS" sz="2400" b="1" i="1" dirty="0" smtClean="0">
                <a:ln w="50800"/>
                <a:solidFill>
                  <a:srgbClr val="002060"/>
                </a:solidFill>
                <a:latin typeface="Arial" charset="0"/>
                <a:cs typeface="Arial" charset="0"/>
              </a:rPr>
              <a:t> 2011: </a:t>
            </a:r>
            <a:r>
              <a:rPr lang="ru-RU" sz="2400" b="1" i="1" dirty="0" smtClean="0">
                <a:ln w="50800"/>
                <a:solidFill>
                  <a:schemeClr val="accent4">
                    <a:lumMod val="75000"/>
                  </a:schemeClr>
                </a:solidFill>
                <a:latin typeface="Arial" charset="0"/>
                <a:cs typeface="Arial" charset="0"/>
              </a:rPr>
              <a:t>Завершен первый проект каскадной системы с R134a и СО2.</a:t>
            </a:r>
            <a:endParaRPr lang="sr-Latn-CS" sz="2400" b="1" i="1" dirty="0" smtClean="0">
              <a:ln w="50800"/>
              <a:solidFill>
                <a:schemeClr val="accent4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>
              <a:defRPr/>
            </a:pPr>
            <a:endParaRPr lang="sr-Latn-CS" sz="1000" b="1" i="1" dirty="0" smtClean="0">
              <a:ln w="50800"/>
              <a:solidFill>
                <a:schemeClr val="bg1">
                  <a:shade val="50000"/>
                </a:schemeClr>
              </a:solidFill>
              <a:cs typeface="Arial" charset="0"/>
            </a:endParaRPr>
          </a:p>
          <a:p>
            <a:pPr>
              <a:buBlip>
                <a:blip r:embed="rId3"/>
              </a:buBlip>
              <a:defRPr/>
            </a:pPr>
            <a:r>
              <a:rPr lang="ru-RU" sz="2400" b="1" i="1" dirty="0" smtClean="0">
                <a:ln w="50800"/>
                <a:solidFill>
                  <a:srgbClr val="002060"/>
                </a:solidFill>
                <a:latin typeface="Arial" charset="0"/>
                <a:cs typeface="Arial" charset="0"/>
              </a:rPr>
              <a:t>Апрель 2</a:t>
            </a:r>
            <a:r>
              <a:rPr lang="sr-Latn-CS" sz="2400" b="1" i="1" dirty="0" smtClean="0">
                <a:ln w="50800"/>
                <a:solidFill>
                  <a:srgbClr val="002060"/>
                </a:solidFill>
                <a:latin typeface="Arial" charset="0"/>
                <a:cs typeface="Arial" charset="0"/>
              </a:rPr>
              <a:t>011: </a:t>
            </a:r>
            <a:r>
              <a:rPr lang="ru-RU" sz="2400" b="1" i="1" dirty="0" smtClean="0">
                <a:ln w="50800"/>
                <a:solidFill>
                  <a:schemeClr val="accent4">
                    <a:lumMod val="75000"/>
                  </a:schemeClr>
                </a:solidFill>
                <a:latin typeface="Arial" charset="0"/>
                <a:cs typeface="Arial" charset="0"/>
              </a:rPr>
              <a:t>Заказаны оборудование, материал для первой каскадной системы</a:t>
            </a:r>
            <a:r>
              <a:rPr lang="en-US" sz="2400" b="1" i="1" dirty="0" smtClean="0">
                <a:ln w="50800"/>
                <a:solidFill>
                  <a:schemeClr val="accent4">
                    <a:lumMod val="75000"/>
                  </a:schemeClr>
                </a:solidFill>
                <a:latin typeface="Arial" charset="0"/>
                <a:cs typeface="Arial" charset="0"/>
              </a:rPr>
              <a:t> R134a/CO2</a:t>
            </a:r>
            <a:r>
              <a:rPr lang="sr-Latn-CS" sz="2400" b="1" i="1" dirty="0" smtClean="0">
                <a:ln w="50800"/>
                <a:solidFill>
                  <a:schemeClr val="accent4">
                    <a:lumMod val="75000"/>
                  </a:schemeClr>
                </a:solidFill>
                <a:latin typeface="Arial" charset="0"/>
                <a:cs typeface="Arial" charset="0"/>
              </a:rPr>
              <a:t>.</a:t>
            </a:r>
          </a:p>
          <a:p>
            <a:pPr>
              <a:buBlip>
                <a:blip r:embed="rId3"/>
              </a:buBlip>
              <a:defRPr/>
            </a:pPr>
            <a:endParaRPr lang="sr-Latn-CS" sz="1000" b="1" i="1" dirty="0" smtClean="0">
              <a:ln w="50800"/>
              <a:solidFill>
                <a:schemeClr val="bg1">
                  <a:shade val="50000"/>
                </a:schemeClr>
              </a:solidFill>
              <a:cs typeface="Arial" charset="0"/>
            </a:endParaRPr>
          </a:p>
          <a:p>
            <a:pPr>
              <a:buBlip>
                <a:blip r:embed="rId3"/>
              </a:buBlip>
              <a:defRPr/>
            </a:pPr>
            <a:r>
              <a:rPr lang="ru-RU" sz="2400" b="1" i="1" dirty="0" smtClean="0">
                <a:ln w="50800"/>
                <a:solidFill>
                  <a:srgbClr val="002060"/>
                </a:solidFill>
                <a:latin typeface="Arial" charset="0"/>
                <a:cs typeface="Arial" charset="0"/>
              </a:rPr>
              <a:t>Август</a:t>
            </a:r>
            <a:r>
              <a:rPr lang="sr-Latn-CS" sz="2400" b="1" i="1" dirty="0" smtClean="0">
                <a:ln w="50800"/>
                <a:solidFill>
                  <a:srgbClr val="002060"/>
                </a:solidFill>
                <a:latin typeface="Arial" charset="0"/>
                <a:cs typeface="Arial" charset="0"/>
              </a:rPr>
              <a:t> 2011:</a:t>
            </a:r>
            <a:r>
              <a:rPr lang="sr-Latn-CS" sz="2400" b="1" dirty="0" smtClean="0">
                <a:ln w="50800"/>
                <a:solidFill>
                  <a:srgbClr val="002060"/>
                </a:solidFill>
              </a:rPr>
              <a:t> </a:t>
            </a:r>
            <a:r>
              <a:rPr lang="ru-RU" sz="2400" b="1" i="1" dirty="0" smtClean="0">
                <a:ln w="50800"/>
                <a:solidFill>
                  <a:schemeClr val="accent4">
                    <a:lumMod val="75000"/>
                  </a:schemeClr>
                </a:solidFill>
                <a:latin typeface="Arial" charset="0"/>
                <a:cs typeface="Arial" charset="0"/>
              </a:rPr>
              <a:t>Планируемый срок завершения и включения системы в эксплуатацию.</a:t>
            </a:r>
            <a:endParaRPr lang="sr-Latn-CS" sz="2400" b="1" i="1" dirty="0" smtClean="0">
              <a:ln w="50800"/>
              <a:solidFill>
                <a:schemeClr val="accent4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>
              <a:defRPr/>
            </a:pPr>
            <a:endParaRPr lang="sr-Latn-CS" sz="1000" b="1" i="1" dirty="0" smtClean="0">
              <a:ln w="50800"/>
              <a:solidFill>
                <a:schemeClr val="bg1">
                  <a:shade val="50000"/>
                </a:schemeClr>
              </a:solidFill>
              <a:cs typeface="Arial" charset="0"/>
            </a:endParaRPr>
          </a:p>
          <a:p>
            <a:pPr>
              <a:buFont typeface="Wingdings 2" pitchFamily="18" charset="2"/>
              <a:buBlip>
                <a:blip r:embed="rId3"/>
              </a:buBlip>
              <a:defRPr/>
            </a:pPr>
            <a:endParaRPr lang="sr-Latn-CS" sz="1000" b="1" i="1" dirty="0" smtClean="0">
              <a:ln w="50800"/>
              <a:solidFill>
                <a:schemeClr val="bg1">
                  <a:shade val="50000"/>
                </a:schemeClr>
              </a:solidFill>
              <a:cs typeface="Arial" charset="0"/>
            </a:endParaRPr>
          </a:p>
          <a:p>
            <a:pPr>
              <a:buFont typeface="Wingdings 2" pitchFamily="18" charset="2"/>
              <a:buBlip>
                <a:blip r:embed="rId3"/>
              </a:buBlip>
              <a:defRPr/>
            </a:pPr>
            <a:endParaRPr lang="sr-Latn-CS" sz="2800" b="1" i="1" dirty="0" smtClean="0">
              <a:ln w="50800"/>
              <a:solidFill>
                <a:schemeClr val="bg1">
                  <a:shade val="50000"/>
                </a:schemeClr>
              </a:solidFill>
              <a:cs typeface="Arial" charset="0"/>
            </a:endParaRPr>
          </a:p>
          <a:p>
            <a:pPr>
              <a:defRPr/>
            </a:pPr>
            <a:endParaRPr lang="en-GB" sz="2800" b="1" i="1" dirty="0" smtClean="0">
              <a:ln w="50800"/>
              <a:solidFill>
                <a:schemeClr val="bg1">
                  <a:shade val="50000"/>
                </a:schemeClr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Особенности первой каскадной системы </a:t>
            </a:r>
            <a:r>
              <a:rPr lang="en-US" sz="28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R134a/CO</a:t>
            </a:r>
            <a:r>
              <a:rPr lang="en-US" sz="2400" b="1" i="1" dirty="0" smtClean="0">
                <a:ln w="5080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endParaRPr lang="en-GB" sz="2800" b="1" i="1" dirty="0">
              <a:ln w="5080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57224" y="928670"/>
            <a:ext cx="8072494" cy="6093976"/>
          </a:xfrm>
          <a:prstGeom prst="rect">
            <a:avLst/>
          </a:prstGeom>
          <a:effectLst/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endParaRPr lang="sr-Latn-CS" sz="1600" b="1" i="1" dirty="0" smtClean="0">
              <a:ln w="50800"/>
              <a:solidFill>
                <a:schemeClr val="bg1">
                  <a:shade val="50000"/>
                </a:schemeClr>
              </a:solidFill>
              <a:cs typeface="Arial" charset="0"/>
            </a:endParaRPr>
          </a:p>
          <a:p>
            <a:pPr>
              <a:buFont typeface="Wingdings 2" pitchFamily="18" charset="2"/>
              <a:buBlip>
                <a:blip r:embed="rId3"/>
              </a:buBlip>
              <a:defRPr/>
            </a:pPr>
            <a:r>
              <a:rPr lang="sr-Latn-CS" sz="2400" b="1" i="1" dirty="0" smtClean="0">
                <a:ln w="50800"/>
                <a:solidFill>
                  <a:schemeClr val="bg1">
                    <a:shade val="50000"/>
                  </a:schemeClr>
                </a:solidFill>
                <a:cs typeface="Arial" charset="0"/>
              </a:rPr>
              <a:t> 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Верхний каскад </a:t>
            </a:r>
            <a:r>
              <a:rPr lang="sr-Latn-CS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: R134a</a:t>
            </a:r>
            <a:r>
              <a:rPr lang="en-US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.</a:t>
            </a:r>
            <a:endParaRPr lang="sr-Latn-CS" sz="2400" b="1" i="1" dirty="0" smtClean="0">
              <a:ln w="50800"/>
              <a:solidFill>
                <a:srgbClr val="002060"/>
              </a:solidFill>
              <a:cs typeface="Arial" charset="0"/>
            </a:endParaRPr>
          </a:p>
          <a:p>
            <a:pPr>
              <a:defRPr/>
            </a:pPr>
            <a:endParaRPr lang="sr-Latn-CS" sz="1600" b="1" i="1" dirty="0" smtClean="0">
              <a:ln w="50800"/>
              <a:solidFill>
                <a:srgbClr val="002060"/>
              </a:solidFill>
              <a:cs typeface="Arial" charset="0"/>
            </a:endParaRPr>
          </a:p>
          <a:p>
            <a:pPr>
              <a:buFont typeface="Wingdings 2" pitchFamily="18" charset="2"/>
              <a:buBlip>
                <a:blip r:embed="rId3"/>
              </a:buBlip>
              <a:defRPr/>
            </a:pPr>
            <a:r>
              <a:rPr lang="sr-Latn-CS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 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Нижний каскад </a:t>
            </a:r>
            <a:r>
              <a:rPr lang="sr-Latn-CS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: CO</a:t>
            </a:r>
            <a:r>
              <a:rPr lang="sr-Latn-CS" sz="2000" b="1" i="1" dirty="0" smtClean="0">
                <a:ln w="50800"/>
                <a:solidFill>
                  <a:srgbClr val="002060"/>
                </a:solidFill>
                <a:cs typeface="Arial" charset="0"/>
              </a:rPr>
              <a:t>2</a:t>
            </a:r>
            <a:r>
              <a:rPr lang="en-US" sz="2000" b="1" i="1" dirty="0" smtClean="0">
                <a:ln w="50800"/>
                <a:solidFill>
                  <a:srgbClr val="002060"/>
                </a:solidFill>
                <a:cs typeface="Arial" charset="0"/>
              </a:rPr>
              <a:t>.</a:t>
            </a:r>
            <a:endParaRPr lang="sr-Latn-CS" sz="2000" b="1" i="1" dirty="0" smtClean="0">
              <a:ln w="50800"/>
              <a:solidFill>
                <a:srgbClr val="002060"/>
              </a:solidFill>
              <a:cs typeface="Arial" charset="0"/>
            </a:endParaRPr>
          </a:p>
          <a:p>
            <a:pPr>
              <a:buFont typeface="Wingdings 2" pitchFamily="18" charset="2"/>
              <a:buBlip>
                <a:blip r:embed="rId3"/>
              </a:buBlip>
              <a:defRPr/>
            </a:pPr>
            <a:endParaRPr lang="sr-Latn-CS" sz="1600" b="1" i="1" dirty="0" smtClean="0">
              <a:ln w="50800"/>
              <a:solidFill>
                <a:srgbClr val="002060"/>
              </a:solidFill>
              <a:cs typeface="Arial" charset="0"/>
            </a:endParaRPr>
          </a:p>
          <a:p>
            <a:pPr>
              <a:defRPr/>
            </a:pPr>
            <a:r>
              <a:rPr lang="sr-Latn-CS" sz="2000" b="1" i="1" dirty="0" smtClean="0">
                <a:ln w="50800"/>
                <a:solidFill>
                  <a:srgbClr val="002060"/>
                </a:solidFill>
                <a:cs typeface="Arial" charset="0"/>
              </a:rPr>
              <a:t>  </a:t>
            </a:r>
            <a:r>
              <a:rPr lang="sr-Latn-CS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- 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Мощность системы при </a:t>
            </a:r>
            <a:r>
              <a:rPr lang="en-US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“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средней температуре</a:t>
            </a:r>
            <a:r>
              <a:rPr lang="en-US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”</a:t>
            </a:r>
            <a:r>
              <a:rPr lang="sr-Latn-CS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 : 10 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кВт</a:t>
            </a:r>
            <a:r>
              <a:rPr lang="en-US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.</a:t>
            </a:r>
          </a:p>
          <a:p>
            <a:pPr>
              <a:defRPr/>
            </a:pPr>
            <a:endParaRPr lang="sr-Latn-CS" sz="1000" b="1" i="1" dirty="0" smtClean="0">
              <a:ln w="50800"/>
              <a:solidFill>
                <a:srgbClr val="002060"/>
              </a:solidFill>
              <a:cs typeface="Arial" charset="0"/>
            </a:endParaRPr>
          </a:p>
          <a:p>
            <a:pPr>
              <a:defRPr/>
            </a:pPr>
            <a:r>
              <a:rPr lang="sr-Latn-CS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- 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Мощность системы при </a:t>
            </a:r>
            <a:r>
              <a:rPr lang="en-US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“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низкой температуре</a:t>
            </a:r>
            <a:r>
              <a:rPr lang="en-US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”</a:t>
            </a:r>
            <a:r>
              <a:rPr lang="sr-Latn-CS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 : 5 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кВт</a:t>
            </a:r>
            <a:r>
              <a:rPr lang="en-US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.</a:t>
            </a:r>
          </a:p>
          <a:p>
            <a:pPr>
              <a:defRPr/>
            </a:pPr>
            <a:endParaRPr lang="sr-Latn-CS" sz="1000" b="1" i="1" dirty="0" smtClean="0">
              <a:ln w="50800"/>
              <a:solidFill>
                <a:srgbClr val="002060"/>
              </a:solidFill>
              <a:cs typeface="Arial" charset="0"/>
            </a:endParaRPr>
          </a:p>
          <a:p>
            <a:pPr>
              <a:defRPr/>
            </a:pPr>
            <a:r>
              <a:rPr lang="sr-Latn-CS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- 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Охлаждение системы при </a:t>
            </a:r>
            <a:r>
              <a:rPr lang="en-US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“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низкой температуре</a:t>
            </a:r>
            <a:r>
              <a:rPr lang="en-US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” </a:t>
            </a:r>
            <a:r>
              <a:rPr lang="sr-Latn-CS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: 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жидкий CO2 закачивается из ресивера в испаритель, где он частично испаряется. </a:t>
            </a:r>
            <a:endParaRPr lang="en-US" sz="2400" b="1" i="1" dirty="0" smtClean="0">
              <a:ln w="50800"/>
              <a:solidFill>
                <a:srgbClr val="002060"/>
              </a:solidFill>
              <a:cs typeface="Arial" charset="0"/>
            </a:endParaRPr>
          </a:p>
          <a:p>
            <a:pPr>
              <a:defRPr/>
            </a:pPr>
            <a:endParaRPr lang="sr-Latn-CS" sz="1000" b="1" i="1" dirty="0" smtClean="0">
              <a:ln w="50800"/>
              <a:solidFill>
                <a:srgbClr val="002060"/>
              </a:solidFill>
              <a:cs typeface="Arial" charset="0"/>
            </a:endParaRPr>
          </a:p>
          <a:p>
            <a:pPr>
              <a:defRPr/>
            </a:pPr>
            <a:r>
              <a:rPr lang="sr-Latn-CS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- 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Охлаждение системы при </a:t>
            </a:r>
            <a:r>
              <a:rPr lang="en-US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“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низкой температуре</a:t>
            </a:r>
            <a:r>
              <a:rPr lang="en-US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” </a:t>
            </a:r>
            <a:r>
              <a:rPr lang="sr-Latn-CS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: </a:t>
            </a:r>
            <a:r>
              <a:rPr lang="ru-RU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прямое расширение</a:t>
            </a:r>
            <a:r>
              <a:rPr lang="en-US" sz="2400" b="1" i="1" dirty="0" smtClean="0">
                <a:ln w="50800"/>
                <a:solidFill>
                  <a:srgbClr val="002060"/>
                </a:solidFill>
                <a:cs typeface="Arial" charset="0"/>
              </a:rPr>
              <a:t>.</a:t>
            </a:r>
            <a:endParaRPr lang="sr-Latn-CS" sz="2400" b="1" i="1" dirty="0" smtClean="0">
              <a:ln w="50800"/>
              <a:solidFill>
                <a:srgbClr val="002060"/>
              </a:solidFill>
              <a:cs typeface="Arial" charset="0"/>
            </a:endParaRPr>
          </a:p>
          <a:p>
            <a:pPr>
              <a:defRPr/>
            </a:pPr>
            <a:endParaRPr lang="sr-Latn-CS" sz="2400" b="1" i="1" dirty="0" smtClean="0">
              <a:ln w="50800"/>
              <a:solidFill>
                <a:schemeClr val="bg1">
                  <a:shade val="50000"/>
                </a:schemeClr>
              </a:solidFill>
              <a:cs typeface="Arial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8320</TotalTime>
  <Words>516</Words>
  <Application>Microsoft Office PowerPoint</Application>
  <PresentationFormat>Экран (4:3)</PresentationFormat>
  <Paragraphs>160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  Круглый стол по вопросам благоприятных технологий для климата и озона в холодильном деле и кондиционировании воздуха, 10-11 Мая 2011 БЕЛГРАД, СЕРБИЯ   Название презентации: “Применение CO2 в холодильных системах в Сербии”          “Соко Инжениринг”      Вукович Зелка  </vt:lpstr>
      <vt:lpstr>Компания Соко Инженеринг</vt:lpstr>
      <vt:lpstr>Потребление фреона в год в компании Соко Инжениринг</vt:lpstr>
      <vt:lpstr>Супермаркеты</vt:lpstr>
      <vt:lpstr>Природные хладагенты</vt:lpstr>
      <vt:lpstr>Свойства диоксида углерода</vt:lpstr>
      <vt:lpstr>Транскритические процессы холодильного оборудования</vt:lpstr>
      <vt:lpstr>Разработка систем охлаждения с углекислым газом “Соко Инжениринг”</vt:lpstr>
      <vt:lpstr>Особенности первой каскадной системы R134a/CO2</vt:lpstr>
      <vt:lpstr>Каскадная система R134a/CO2 для супермаркетов</vt:lpstr>
      <vt:lpstr>Каскадная система R134a/CO2 для супермаркетов</vt:lpstr>
      <vt:lpstr>Сравнение каскадной системы с R134a/CO2 и системы с прямым расширением фреона R404a</vt:lpstr>
      <vt:lpstr>Сравнение размеров труб для различных систем охлаждения</vt:lpstr>
      <vt:lpstr>Спасибо вам!</vt:lpstr>
    </vt:vector>
  </TitlesOfParts>
  <Company>Soko inzenjering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Potrošnja energije tipičnog supermarketa</dc:title>
  <dc:creator>Soko inzenjering</dc:creator>
  <cp:lastModifiedBy>home</cp:lastModifiedBy>
  <cp:revision>637</cp:revision>
  <dcterms:created xsi:type="dcterms:W3CDTF">2009-03-07T09:54:20Z</dcterms:created>
  <dcterms:modified xsi:type="dcterms:W3CDTF">2011-07-15T11:44:51Z</dcterms:modified>
</cp:coreProperties>
</file>